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1" r:id="rId16"/>
    <p:sldId id="272" r:id="rId17"/>
    <p:sldId id="274" r:id="rId18"/>
    <p:sldId id="273" r:id="rId19"/>
    <p:sldId id="275" r:id="rId20"/>
    <p:sldId id="276" r:id="rId21"/>
    <p:sldId id="270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10" autoAdjust="0"/>
  </p:normalViewPr>
  <p:slideViewPr>
    <p:cSldViewPr>
      <p:cViewPr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7C788-B367-4D9F-837C-A6BDD14B1C7E}" type="datetimeFigureOut">
              <a:rPr lang="hu-HU" smtClean="0"/>
              <a:t>2014.05.03.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41505-841B-423A-B758-0F9FABB044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381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tűzfal az egyik leghatékonyabb olyan biztonsági eszköz, mely a belső hálózati felhasználók külső veszélyektől való megvédésére rendelkezésre áll. A tűzfal két vagy több hálózat között helyezkedik el és ellenőrzi a közöttük zajló forgalmat, valamint segíti a jogosulatlan hozzáférés elleni védelmet. A tűzfal termékek változatos technikákat használnak annak meghatározására, hogy mely forgalom számára legyen engedélyezve vagy tiltva a hálózathoz való hozzáférés.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41505-841B-423A-B758-0F9FABB04427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egyedüli tűzfal három területtel rendelkezik, egy-egy területtel a külső hálózat, a belső hálózat, és a DMZ számára. Minden külső hálózatból származó forgalom a tűzfalhoz kerül elküldésre. A tűzfallal szembeni elvárás az is, hogy ellenőrizze a forgalmat és határozza meg, hogy mely forgalmat kell a </a:t>
            </a:r>
            <a:r>
              <a:rPr lang="hu-HU" dirty="0" err="1" smtClean="0"/>
              <a:t>DMZ-be</a:t>
            </a:r>
            <a:r>
              <a:rPr lang="hu-HU" dirty="0" smtClean="0"/>
              <a:t>, melyet kell a belső hálózatba továbbítani és melyet kell végképp elutasítani.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41505-841B-423A-B758-0F9FABB04427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két tűzfalas konfigurációnál egy belső és egy külső tűzfal </a:t>
            </a:r>
            <a:r>
              <a:rPr lang="hu-HU" dirty="0" err="1" smtClean="0"/>
              <a:t>taláható</a:t>
            </a:r>
            <a:r>
              <a:rPr lang="hu-HU" dirty="0" smtClean="0"/>
              <a:t> a kettőjük között elhelyezkedő </a:t>
            </a:r>
            <a:r>
              <a:rPr lang="hu-HU" dirty="0" err="1" smtClean="0"/>
              <a:t>DMZ-vel</a:t>
            </a:r>
            <a:r>
              <a:rPr lang="hu-HU" dirty="0" smtClean="0"/>
              <a:t> együtt. A külső tűzfal kevésbé korlátozó és megengedi, hogy az Internet felhasználók hozzáférjenek a </a:t>
            </a:r>
            <a:r>
              <a:rPr lang="hu-HU" dirty="0" err="1" smtClean="0"/>
              <a:t>DMZ-ben</a:t>
            </a:r>
            <a:r>
              <a:rPr lang="hu-HU" dirty="0" smtClean="0"/>
              <a:t> levő szolgáltatásokhoz valamint megengedi, hogy bármely belső felhasználó által kért forgalom áthaladjon rajta. A belső tűzfal jóval korlátozóbb és védi a belső hálózatot a jogosulatlan hozzáféréstől.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egytűzfalas</a:t>
            </a:r>
            <a:r>
              <a:rPr lang="hu-HU" dirty="0" smtClean="0"/>
              <a:t> konfiguráció a kisebb, kevésbé terhelt hálózatokhoz megfelelő. Mindemellett az </a:t>
            </a:r>
            <a:r>
              <a:rPr lang="hu-HU" dirty="0" err="1" smtClean="0"/>
              <a:t>egytűzfalas</a:t>
            </a:r>
            <a:r>
              <a:rPr lang="hu-HU" dirty="0" smtClean="0"/>
              <a:t> konfiguráció egyetlen meghibásodási ponttal rendelkezik és túlterhelhető. A </a:t>
            </a:r>
            <a:r>
              <a:rPr lang="hu-HU" dirty="0" err="1" smtClean="0"/>
              <a:t>kéttűzfalas</a:t>
            </a:r>
            <a:r>
              <a:rPr lang="hu-HU" dirty="0" smtClean="0"/>
              <a:t> konfiguráció inkább az olyan nagyobb, összetettebb hálózatok számára alkalmas melyek jóval nagyobb forgalmat bonyolítanak le.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41505-841B-423A-B758-0F9FABB04427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példából az is kiderül, hogy az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access-group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100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parancs rendeli az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ACL-t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egy bemenő interfészhez.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Általában: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 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access-group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parancsz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access-group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parancsot interfészkonfigurációs módban kell kiadni. Amikor egy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ACL-t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hozzárendelünk egy interfészhez, akkor ki kell választanunk, hogy a bejövő vagy a kimenő forgalomra vonatkozzon. A szűrés tehát az adott interfészre beérkező és a róla távozó csomagokra vonatkozhat. Annak megállapításához, hogy az ACL a bejövő vagy a kimenő forgalmat szűrje, az egyes interfészeket a forgalomirányító belsejéből kell szemlélnünk. Ezt a szemléletet mindvégig meg kell őrizni. A valamilyen interfészen keresztül beérkező forgalmat bejövő ACL, a kimenő forgalmat pedig kimenő ACL alapján szűrjük. A számozott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ACL-t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létrehozása után hozzá kell rendelni egy interfészhez. Számozott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ACL-utasításokat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tartalmazó ACL nem módosítható.  segítségével a bejövő vagy a kimenő forgalom szűrésére állíthatjuk be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PAT:</a:t>
            </a:r>
            <a:b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Amikor egy szervezet regisztrált IP-címlistája kicsi, akár csak egyetlen IP-címmel rendelkezik, a NAT akkor is képes több felhasználónak egyidejűleg biztosítani a nyilvános hálózat elérését az úgynevezett túlterheléses NAT-tal, vagy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portcímfordítással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(PAT). A PAT a különböző helyi címeket egyetlen globális IP-címre fordítja.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41505-841B-423A-B758-0F9FABB04427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Amennyiben csak az internetszolgáltatónktól kapott 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külső IP áll a rendelkezésünkre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PAT konfigurációval tudunk belső hálózatos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hostjaink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számára internetet biztosítani. Ebben az esetben 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 adunk meg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poolt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és a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PAT-hoz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használjuk a külső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interface-en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az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overload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parancsot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41505-841B-423A-B758-0F9FABB04427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2014.05.03.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en/US/tech/tk648/tk361/technologies_tech_note09186a0080094e77.shtml" TargetMode="External"/><Relationship Id="rId2" Type="http://schemas.openxmlformats.org/officeDocument/2006/relationships/hyperlink" Target="http://www.cisco.com/en/US/tech/tk648/tk361/technologies_configuration_example09186a0080100548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szollosi.net/index.php/2008/09/23/cisco-natpa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9600" dirty="0" smtClean="0"/>
              <a:t>13. </a:t>
            </a:r>
            <a:r>
              <a:rPr lang="hu-HU" sz="9600" dirty="0" smtClean="0"/>
              <a:t>gyakorlat</a:t>
            </a:r>
            <a:endParaRPr lang="hu-HU" sz="9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>
            <a:normAutofit/>
          </a:bodyPr>
          <a:lstStyle/>
          <a:p>
            <a:r>
              <a:rPr lang="hu-HU" sz="3600" smtClean="0"/>
              <a:t>Deák Kristóf</a:t>
            </a:r>
            <a:endParaRPr lang="hu-H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Tűzfal konfigurálás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gyakorlaton csomagszűrést fogunk használni, már egy jól ismert technológiával, a NAT-tal</a:t>
            </a:r>
          </a:p>
          <a:p>
            <a:pPr>
              <a:buNone/>
            </a:pPr>
            <a:r>
              <a:rPr lang="hu-HU" u="sng" dirty="0" smtClean="0"/>
              <a:t>Csoportosítás:</a:t>
            </a:r>
          </a:p>
          <a:p>
            <a:pPr>
              <a:buNone/>
            </a:pPr>
            <a:r>
              <a:rPr lang="hu-HU" b="1" dirty="0" smtClean="0"/>
              <a:t>Külső tűzfal</a:t>
            </a:r>
          </a:p>
          <a:p>
            <a:r>
              <a:rPr lang="hu-HU" dirty="0" smtClean="0"/>
              <a:t>a teljes helyi hálózatot részben elválasztja az internettől</a:t>
            </a:r>
          </a:p>
          <a:p>
            <a:pPr>
              <a:buNone/>
            </a:pPr>
            <a:r>
              <a:rPr lang="hu-HU" b="1" dirty="0" smtClean="0"/>
              <a:t>Belső tűzfal</a:t>
            </a:r>
          </a:p>
          <a:p>
            <a:r>
              <a:rPr lang="hu-HU" dirty="0" smtClean="0"/>
              <a:t>a helyi hálózatnak egy különösen védendő részét zárja el annak többi részétől (így az internettől is)</a:t>
            </a:r>
          </a:p>
          <a:p>
            <a:r>
              <a:rPr lang="hu-HU" dirty="0" smtClean="0"/>
              <a:t>Bármilyen tűzfalmegoldást alkalmazunk is, a szakma által elfogadott alapmódszer a következő: minden tilos, kivéve, amit szabad. A vállalat igényeit pontosan ismerő rendszergazda sokat profitálhat abból, hogy pontosan csak annyit engedjen, amennyi feltétlenül szükséges.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684584" y="-243408"/>
            <a:ext cx="8229600" cy="1143000"/>
          </a:xfrm>
        </p:spPr>
        <p:txBody>
          <a:bodyPr/>
          <a:lstStyle/>
          <a:p>
            <a:r>
              <a:rPr lang="hu-HU" dirty="0" smtClean="0"/>
              <a:t>Gyakorlati szabályok például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696744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 vállalat belső hálózatán levő számítógépek internet felé irányuló valamennyi kapcsolatépítése letiltva, kivéve: a 80-as, kvázi szabvány http </a:t>
            </a:r>
            <a:r>
              <a:rPr lang="hu-HU" dirty="0" err="1" smtClean="0"/>
              <a:t>porton</a:t>
            </a:r>
            <a:r>
              <a:rPr lang="hu-HU" dirty="0" smtClean="0"/>
              <a:t> a vállalat saját weboldalát. Ezt általában elegendő az internetvonal(</a:t>
            </a:r>
            <a:r>
              <a:rPr lang="hu-HU" dirty="0" err="1" smtClean="0"/>
              <a:t>ak</a:t>
            </a:r>
            <a:r>
              <a:rPr lang="hu-HU" dirty="0" smtClean="0"/>
              <a:t>) megosztását (NAT) végző gépen tűzfalszabályként alkalmazni.</a:t>
            </a:r>
          </a:p>
          <a:p>
            <a:r>
              <a:rPr lang="hu-HU" dirty="0" smtClean="0"/>
              <a:t>a vállalat belső hálózatán levő számítógépek internet felé irányuló valamennyi kapcsolatépítése letiltva, kivéve: a 80-as http </a:t>
            </a:r>
            <a:r>
              <a:rPr lang="hu-HU" dirty="0" err="1" smtClean="0"/>
              <a:t>porton</a:t>
            </a:r>
            <a:r>
              <a:rPr lang="hu-HU" dirty="0" smtClean="0"/>
              <a:t> és 443-as biztonságos </a:t>
            </a:r>
            <a:r>
              <a:rPr lang="hu-HU" dirty="0" err="1" smtClean="0"/>
              <a:t>https</a:t>
            </a:r>
            <a:r>
              <a:rPr lang="hu-HU" dirty="0" smtClean="0"/>
              <a:t> </a:t>
            </a:r>
            <a:r>
              <a:rPr lang="hu-HU" dirty="0" err="1" smtClean="0"/>
              <a:t>porton</a:t>
            </a:r>
            <a:r>
              <a:rPr lang="hu-HU" dirty="0" smtClean="0"/>
              <a:t> tetszőleges weboldal. Ezt szintén elegendő a </a:t>
            </a:r>
            <a:r>
              <a:rPr lang="hu-HU" dirty="0" err="1" smtClean="0"/>
              <a:t>NAT-olást</a:t>
            </a:r>
            <a:r>
              <a:rPr lang="hu-HU" dirty="0" smtClean="0"/>
              <a:t> végző gép(</a:t>
            </a:r>
            <a:r>
              <a:rPr lang="hu-HU" dirty="0" err="1" smtClean="0"/>
              <a:t>ek</a:t>
            </a:r>
            <a:r>
              <a:rPr lang="hu-HU" dirty="0" smtClean="0"/>
              <a:t>)en tűzfalszabályként alkalmazni.</a:t>
            </a:r>
          </a:p>
          <a:p>
            <a:r>
              <a:rPr lang="hu-HU" dirty="0" smtClean="0"/>
              <a:t>a vállalat belső hálózatán levő számítógépek internet felé irányuló valamennyi kapcsolatépítése letiltva, kivéve egyes szolgáltatásokat, mint a http(s), </a:t>
            </a:r>
            <a:r>
              <a:rPr lang="hu-HU" dirty="0" err="1" smtClean="0"/>
              <a:t>dns</a:t>
            </a:r>
            <a:r>
              <a:rPr lang="hu-HU" dirty="0" smtClean="0"/>
              <a:t>, pop3, </a:t>
            </a:r>
            <a:r>
              <a:rPr lang="hu-HU" dirty="0" err="1" smtClean="0"/>
              <a:t>smtp</a:t>
            </a:r>
            <a:r>
              <a:rPr lang="hu-HU" dirty="0" smtClean="0"/>
              <a:t>, egyebek. Ezt a </a:t>
            </a:r>
            <a:r>
              <a:rPr lang="hu-HU" dirty="0" err="1" smtClean="0"/>
              <a:t>NAT-olást</a:t>
            </a:r>
            <a:r>
              <a:rPr lang="hu-HU" dirty="0" smtClean="0"/>
              <a:t> végző számítógépen az egyes szolgáltatásokhoz tartozó kimenő portok engedélyezésével tehetjük meg.</a:t>
            </a:r>
          </a:p>
          <a:p>
            <a:r>
              <a:rPr lang="hu-HU" dirty="0" smtClean="0"/>
              <a:t>a vállalat belső hálózatán levő számítógépek egymás közötti hálózati kapcsolatépítésének korlátozása csak engedélyezett szolgáltatásokra: ilyenkor vagy vállalati </a:t>
            </a:r>
            <a:r>
              <a:rPr lang="hu-HU" dirty="0" err="1" smtClean="0"/>
              <a:t>switchen</a:t>
            </a:r>
            <a:r>
              <a:rPr lang="hu-HU" dirty="0" smtClean="0"/>
              <a:t> kell csomagszűrést alkalmazni (például a gépek között mindent letiltunk, kivéve a 137, 138, 139 </a:t>
            </a:r>
            <a:r>
              <a:rPr lang="hu-HU" dirty="0" err="1" smtClean="0"/>
              <a:t>portokat</a:t>
            </a:r>
            <a:r>
              <a:rPr lang="hu-HU" dirty="0" smtClean="0"/>
              <a:t> a fájlmegosztások elérésére), vagy ugyanezt a módszert minden egyes számítógépen alkalmazni kell egy tűzfalprogrammal.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ACL 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b="1" dirty="0" smtClean="0"/>
              <a:t>permit</a:t>
            </a:r>
            <a:r>
              <a:rPr lang="hu-HU" dirty="0" smtClean="0"/>
              <a:t> - engedélyezés a további feltételek egyezése esetén a csomag továbbításra kerül.</a:t>
            </a:r>
          </a:p>
          <a:p>
            <a:pPr fontAlgn="base"/>
            <a:r>
              <a:rPr lang="hu-HU" b="1" dirty="0" err="1" smtClean="0"/>
              <a:t>deny</a:t>
            </a:r>
            <a:r>
              <a:rPr lang="hu-HU" dirty="0" smtClean="0"/>
              <a:t> - tiltás a további feltételek egyezése esetén a csomag eldobásra kerül.</a:t>
            </a:r>
          </a:p>
          <a:p>
            <a:pPr fontAlgn="base"/>
            <a:r>
              <a:rPr lang="hu-HU" b="1" dirty="0" err="1" smtClean="0"/>
              <a:t>remark</a:t>
            </a:r>
            <a:r>
              <a:rPr lang="hu-HU" dirty="0" smtClean="0"/>
              <a:t> - megjegyzés. Akár több megjegyzés sort tűzhetünk az </a:t>
            </a:r>
            <a:r>
              <a:rPr lang="hu-HU" dirty="0" err="1" smtClean="0"/>
              <a:t>Acl</a:t>
            </a:r>
            <a:r>
              <a:rPr lang="hu-HU" dirty="0" smtClean="0"/>
              <a:t> sorok közé.</a:t>
            </a:r>
          </a:p>
          <a:p>
            <a:pPr fontAlgn="base"/>
            <a:r>
              <a:rPr lang="hu-HU" b="1" dirty="0" err="1" smtClean="0"/>
              <a:t>dynamic</a:t>
            </a:r>
            <a:r>
              <a:rPr lang="hu-HU" dirty="0" smtClean="0"/>
              <a:t> - dinamikus lista.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hu-HU" dirty="0" smtClean="0"/>
              <a:t>Csomag 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hu-HU" b="1" dirty="0" smtClean="0"/>
              <a:t>0-255</a:t>
            </a:r>
            <a:r>
              <a:rPr lang="hu-HU" dirty="0" smtClean="0"/>
              <a:t> protokoll szám</a:t>
            </a:r>
          </a:p>
          <a:p>
            <a:pPr fontAlgn="base"/>
            <a:r>
              <a:rPr lang="hu-HU" b="1" dirty="0" err="1" smtClean="0"/>
              <a:t>ahp</a:t>
            </a:r>
            <a:r>
              <a:rPr lang="hu-HU" dirty="0" smtClean="0"/>
              <a:t> </a:t>
            </a:r>
            <a:r>
              <a:rPr lang="hu-HU" dirty="0" err="1" smtClean="0"/>
              <a:t>Authentication</a:t>
            </a:r>
            <a:r>
              <a:rPr lang="hu-HU" dirty="0" smtClean="0"/>
              <a:t> </a:t>
            </a:r>
            <a:r>
              <a:rPr lang="hu-HU" dirty="0" err="1" smtClean="0"/>
              <a:t>Header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eigrp</a:t>
            </a:r>
            <a:r>
              <a:rPr lang="hu-HU" dirty="0" smtClean="0"/>
              <a:t> EIGRP </a:t>
            </a:r>
            <a:r>
              <a:rPr lang="hu-HU" dirty="0" err="1" smtClean="0"/>
              <a:t>routing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esp</a:t>
            </a:r>
            <a:r>
              <a:rPr lang="hu-HU" dirty="0" smtClean="0"/>
              <a:t> </a:t>
            </a:r>
            <a:r>
              <a:rPr lang="hu-HU" dirty="0" err="1" smtClean="0"/>
              <a:t>Encapsulation</a:t>
            </a:r>
            <a:r>
              <a:rPr lang="hu-HU" dirty="0" smtClean="0"/>
              <a:t> </a:t>
            </a:r>
            <a:r>
              <a:rPr lang="hu-HU" dirty="0" err="1" smtClean="0"/>
              <a:t>Security</a:t>
            </a:r>
            <a:r>
              <a:rPr lang="hu-HU" dirty="0" smtClean="0"/>
              <a:t> </a:t>
            </a:r>
            <a:r>
              <a:rPr lang="hu-HU" dirty="0" err="1" smtClean="0"/>
              <a:t>Payload</a:t>
            </a:r>
            <a:endParaRPr lang="hu-HU" dirty="0" smtClean="0"/>
          </a:p>
          <a:p>
            <a:pPr fontAlgn="base"/>
            <a:r>
              <a:rPr lang="hu-HU" b="1" dirty="0" err="1" smtClean="0"/>
              <a:t>gre</a:t>
            </a:r>
            <a:r>
              <a:rPr lang="hu-HU" dirty="0" smtClean="0"/>
              <a:t> GRE </a:t>
            </a:r>
            <a:r>
              <a:rPr lang="hu-HU" dirty="0" err="1" smtClean="0"/>
              <a:t>tunneling</a:t>
            </a:r>
            <a:endParaRPr lang="hu-HU" dirty="0" smtClean="0"/>
          </a:p>
          <a:p>
            <a:pPr fontAlgn="base"/>
            <a:r>
              <a:rPr lang="hu-HU" b="1" dirty="0" smtClean="0"/>
              <a:t>icmp</a:t>
            </a:r>
            <a:r>
              <a:rPr lang="hu-HU" dirty="0" smtClean="0"/>
              <a:t> Internet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Message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igmp</a:t>
            </a:r>
            <a:r>
              <a:rPr lang="hu-HU" dirty="0" smtClean="0"/>
              <a:t> Internet </a:t>
            </a:r>
            <a:r>
              <a:rPr lang="hu-HU" dirty="0" err="1" smtClean="0"/>
              <a:t>Gateway</a:t>
            </a:r>
            <a:r>
              <a:rPr lang="hu-HU" dirty="0" smtClean="0"/>
              <a:t> </a:t>
            </a:r>
            <a:r>
              <a:rPr lang="hu-HU" dirty="0" err="1" smtClean="0"/>
              <a:t>Message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igrp</a:t>
            </a:r>
            <a:r>
              <a:rPr lang="hu-HU" dirty="0" smtClean="0"/>
              <a:t> IGRP </a:t>
            </a:r>
            <a:r>
              <a:rPr lang="hu-HU" dirty="0" err="1" smtClean="0"/>
              <a:t>routing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ip</a:t>
            </a:r>
            <a:r>
              <a:rPr lang="hu-HU" dirty="0" smtClean="0"/>
              <a:t> Internet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ipinp</a:t>
            </a:r>
            <a:r>
              <a:rPr lang="hu-HU" dirty="0" smtClean="0"/>
              <a:t> IP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IP</a:t>
            </a:r>
            <a:r>
              <a:rPr lang="hu-HU" dirty="0" smtClean="0"/>
              <a:t> </a:t>
            </a:r>
            <a:r>
              <a:rPr lang="hu-HU" dirty="0" err="1" smtClean="0"/>
              <a:t>tunneling</a:t>
            </a:r>
            <a:endParaRPr lang="hu-HU" dirty="0" smtClean="0"/>
          </a:p>
          <a:p>
            <a:pPr fontAlgn="base"/>
            <a:r>
              <a:rPr lang="hu-HU" b="1" dirty="0" smtClean="0"/>
              <a:t>ipv4</a:t>
            </a:r>
            <a:r>
              <a:rPr lang="hu-HU" dirty="0" smtClean="0"/>
              <a:t> </a:t>
            </a:r>
            <a:r>
              <a:rPr lang="hu-HU" dirty="0" err="1" smtClean="0"/>
              <a:t>Ipv4</a:t>
            </a:r>
            <a:r>
              <a:rPr lang="hu-HU" dirty="0" smtClean="0"/>
              <a:t> verzió</a:t>
            </a:r>
          </a:p>
          <a:p>
            <a:pPr fontAlgn="base"/>
            <a:r>
              <a:rPr lang="hu-HU" b="1" dirty="0" smtClean="0"/>
              <a:t>ipv6</a:t>
            </a:r>
            <a:r>
              <a:rPr lang="hu-HU" dirty="0" smtClean="0"/>
              <a:t> </a:t>
            </a:r>
            <a:r>
              <a:rPr lang="hu-HU" dirty="0" err="1" smtClean="0"/>
              <a:t>Ipv6</a:t>
            </a:r>
            <a:r>
              <a:rPr lang="hu-HU" dirty="0" smtClean="0"/>
              <a:t> verzió</a:t>
            </a:r>
          </a:p>
          <a:p>
            <a:pPr fontAlgn="base"/>
            <a:r>
              <a:rPr lang="hu-HU" b="1" dirty="0" smtClean="0"/>
              <a:t>nos</a:t>
            </a:r>
            <a:r>
              <a:rPr lang="hu-HU" dirty="0" smtClean="0"/>
              <a:t> </a:t>
            </a:r>
            <a:r>
              <a:rPr lang="hu-HU" dirty="0" err="1" smtClean="0"/>
              <a:t>NOS</a:t>
            </a:r>
            <a:r>
              <a:rPr lang="hu-HU" dirty="0" smtClean="0"/>
              <a:t> IP over IP </a:t>
            </a:r>
            <a:r>
              <a:rPr lang="hu-HU" dirty="0" err="1" smtClean="0"/>
              <a:t>tunneling</a:t>
            </a:r>
            <a:endParaRPr lang="hu-HU" dirty="0" smtClean="0"/>
          </a:p>
          <a:p>
            <a:pPr fontAlgn="base"/>
            <a:r>
              <a:rPr lang="hu-HU" b="1" dirty="0" err="1" smtClean="0"/>
              <a:t>ospf</a:t>
            </a:r>
            <a:r>
              <a:rPr lang="hu-HU" dirty="0" smtClean="0"/>
              <a:t> OSPF </a:t>
            </a:r>
            <a:r>
              <a:rPr lang="hu-HU" dirty="0" err="1" smtClean="0"/>
              <a:t>routing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pcp</a:t>
            </a:r>
            <a:r>
              <a:rPr lang="hu-HU" dirty="0" smtClean="0"/>
              <a:t> </a:t>
            </a:r>
            <a:r>
              <a:rPr lang="hu-HU" dirty="0" err="1" smtClean="0"/>
              <a:t>Payload</a:t>
            </a:r>
            <a:r>
              <a:rPr lang="hu-HU" dirty="0" smtClean="0"/>
              <a:t> </a:t>
            </a:r>
            <a:r>
              <a:rPr lang="hu-HU" dirty="0" err="1" smtClean="0"/>
              <a:t>Compression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smtClean="0"/>
              <a:t>pim</a:t>
            </a:r>
            <a:r>
              <a:rPr lang="hu-HU" dirty="0" smtClean="0"/>
              <a:t> </a:t>
            </a:r>
            <a:r>
              <a:rPr lang="hu-HU" dirty="0" err="1" smtClean="0"/>
              <a:t>Protocol</a:t>
            </a:r>
            <a:r>
              <a:rPr lang="hu-HU" dirty="0" smtClean="0"/>
              <a:t> Independent </a:t>
            </a:r>
            <a:r>
              <a:rPr lang="hu-HU" dirty="0" err="1" smtClean="0"/>
              <a:t>Multicast</a:t>
            </a:r>
            <a:endParaRPr lang="hu-HU" dirty="0" smtClean="0"/>
          </a:p>
          <a:p>
            <a:pPr fontAlgn="base"/>
            <a:r>
              <a:rPr lang="hu-HU" b="1" dirty="0" err="1" smtClean="0"/>
              <a:t>tcp</a:t>
            </a:r>
            <a:r>
              <a:rPr lang="hu-HU" dirty="0" smtClean="0"/>
              <a:t> </a:t>
            </a:r>
            <a:r>
              <a:rPr lang="hu-HU" dirty="0" err="1" smtClean="0"/>
              <a:t>Transmission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pPr fontAlgn="base"/>
            <a:r>
              <a:rPr lang="hu-HU" b="1" dirty="0" err="1" smtClean="0"/>
              <a:t>udp</a:t>
            </a:r>
            <a:r>
              <a:rPr lang="hu-HU" dirty="0" smtClean="0"/>
              <a:t> </a:t>
            </a:r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Datagram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ACL címzések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hu-HU" b="1" dirty="0" err="1" smtClean="0"/>
              <a:t>any</a:t>
            </a:r>
            <a:r>
              <a:rPr lang="hu-HU" dirty="0" smtClean="0"/>
              <a:t> - Minden cím</a:t>
            </a:r>
          </a:p>
          <a:p>
            <a:pPr fontAlgn="base"/>
            <a:r>
              <a:rPr lang="hu-HU" b="1" dirty="0" smtClean="0"/>
              <a:t>192.168.1.0 0.0.0.255</a:t>
            </a:r>
            <a:r>
              <a:rPr lang="hu-HU" dirty="0" smtClean="0"/>
              <a:t> - egy </a:t>
            </a:r>
            <a:r>
              <a:rPr lang="hu-HU" b="1" dirty="0" smtClean="0"/>
              <a:t>C</a:t>
            </a:r>
            <a:r>
              <a:rPr lang="hu-HU" dirty="0" smtClean="0"/>
              <a:t> osztályú tartomány</a:t>
            </a:r>
          </a:p>
          <a:p>
            <a:pPr fontAlgn="base"/>
            <a:r>
              <a:rPr lang="hu-HU" b="1" dirty="0" smtClean="0"/>
              <a:t>128.0.0.0 15.255.255.255</a:t>
            </a:r>
            <a:r>
              <a:rPr lang="hu-HU" dirty="0" smtClean="0"/>
              <a:t> - Osztálymentes tartomány</a:t>
            </a:r>
          </a:p>
          <a:p>
            <a:pPr fontAlgn="base"/>
            <a:r>
              <a:rPr lang="hu-HU" b="1" dirty="0" err="1" smtClean="0"/>
              <a:t>host</a:t>
            </a:r>
            <a:r>
              <a:rPr lang="hu-HU" b="1" dirty="0" smtClean="0"/>
              <a:t> 152.14.11.33</a:t>
            </a:r>
            <a:r>
              <a:rPr lang="hu-HU" dirty="0" smtClean="0"/>
              <a:t> - </a:t>
            </a:r>
            <a:r>
              <a:rPr lang="hu-HU" dirty="0" err="1" smtClean="0"/>
              <a:t>-egyetlen</a:t>
            </a:r>
            <a:r>
              <a:rPr lang="hu-HU" dirty="0" smtClean="0"/>
              <a:t> </a:t>
            </a:r>
            <a:r>
              <a:rPr lang="hu-HU" dirty="0" err="1" smtClean="0"/>
              <a:t>Ip</a:t>
            </a:r>
            <a:r>
              <a:rPr lang="hu-HU" dirty="0" smtClean="0"/>
              <a:t> cím</a:t>
            </a:r>
          </a:p>
          <a:p>
            <a:pPr fontAlgn="base"/>
            <a:r>
              <a:rPr lang="hu-HU" b="1" dirty="0" err="1" smtClean="0"/>
              <a:t>any</a:t>
            </a:r>
            <a:r>
              <a:rPr lang="hu-HU" b="1" dirty="0" smtClean="0"/>
              <a:t> </a:t>
            </a:r>
            <a:r>
              <a:rPr lang="hu-HU" b="1" dirty="0" err="1" smtClean="0"/>
              <a:t>eq</a:t>
            </a:r>
            <a:r>
              <a:rPr lang="hu-HU" b="1" dirty="0" smtClean="0"/>
              <a:t> 23</a:t>
            </a:r>
            <a:r>
              <a:rPr lang="hu-HU" dirty="0" smtClean="0"/>
              <a:t> - minden cím amely 23-as </a:t>
            </a:r>
            <a:r>
              <a:rPr lang="hu-HU" dirty="0" err="1" smtClean="0"/>
              <a:t>portot</a:t>
            </a:r>
            <a:r>
              <a:rPr lang="hu-HU" dirty="0" smtClean="0"/>
              <a:t> szólít meg.</a:t>
            </a:r>
          </a:p>
          <a:p>
            <a:pPr fontAlgn="base"/>
            <a:r>
              <a:rPr lang="hu-HU" b="1" dirty="0" err="1" smtClean="0"/>
              <a:t>any</a:t>
            </a:r>
            <a:r>
              <a:rPr lang="hu-HU" b="1" dirty="0" smtClean="0"/>
              <a:t> </a:t>
            </a:r>
            <a:r>
              <a:rPr lang="hu-HU" b="1" dirty="0" err="1" smtClean="0"/>
              <a:t>gt</a:t>
            </a:r>
            <a:r>
              <a:rPr lang="hu-HU" b="1" dirty="0" smtClean="0"/>
              <a:t> 100</a:t>
            </a:r>
            <a:r>
              <a:rPr lang="hu-HU" dirty="0" smtClean="0"/>
              <a:t> - minden cím amely a 100-nál nagyobb </a:t>
            </a:r>
            <a:r>
              <a:rPr lang="hu-HU" dirty="0" err="1" smtClean="0"/>
              <a:t>portot</a:t>
            </a:r>
            <a:r>
              <a:rPr lang="hu-HU" dirty="0" smtClean="0"/>
              <a:t> szólít meg.</a:t>
            </a:r>
          </a:p>
          <a:p>
            <a:pPr fontAlgn="base"/>
            <a:r>
              <a:rPr lang="hu-HU" b="1" dirty="0" err="1" smtClean="0"/>
              <a:t>any</a:t>
            </a:r>
            <a:r>
              <a:rPr lang="hu-HU" b="1" dirty="0" smtClean="0"/>
              <a:t> </a:t>
            </a:r>
            <a:r>
              <a:rPr lang="hu-HU" b="1" dirty="0" err="1" smtClean="0"/>
              <a:t>lt</a:t>
            </a:r>
            <a:r>
              <a:rPr lang="hu-HU" b="1" dirty="0" smtClean="0"/>
              <a:t> 100</a:t>
            </a:r>
            <a:r>
              <a:rPr lang="hu-HU" dirty="0" smtClean="0"/>
              <a:t> - minden cím amely a 100-nál kisebb </a:t>
            </a:r>
            <a:r>
              <a:rPr lang="hu-HU" dirty="0" err="1" smtClean="0"/>
              <a:t>portot</a:t>
            </a:r>
            <a:r>
              <a:rPr lang="hu-HU" dirty="0" smtClean="0"/>
              <a:t> szólít meg.</a:t>
            </a:r>
          </a:p>
          <a:p>
            <a:pPr fontAlgn="base"/>
            <a:r>
              <a:rPr lang="hu-HU" b="1" dirty="0" err="1" smtClean="0"/>
              <a:t>any</a:t>
            </a:r>
            <a:r>
              <a:rPr lang="hu-HU" b="1" dirty="0" smtClean="0"/>
              <a:t> </a:t>
            </a:r>
            <a:r>
              <a:rPr lang="hu-HU" b="1" dirty="0" err="1" smtClean="0"/>
              <a:t>range</a:t>
            </a:r>
            <a:r>
              <a:rPr lang="hu-HU" b="1" dirty="0" smtClean="0"/>
              <a:t> 100 199</a:t>
            </a:r>
            <a:r>
              <a:rPr lang="hu-HU" dirty="0" smtClean="0"/>
              <a:t> - minden cím amely a 100 és 199 közti </a:t>
            </a:r>
            <a:r>
              <a:rPr lang="hu-HU" dirty="0" err="1" smtClean="0"/>
              <a:t>portot</a:t>
            </a:r>
            <a:r>
              <a:rPr lang="hu-HU" dirty="0" smtClean="0"/>
              <a:t> szólít meg.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hu-HU" dirty="0" smtClean="0"/>
              <a:t>Gyakorlati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532440" cy="585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1. szituáció: A hálózat védelme </a:t>
            </a:r>
            <a:r>
              <a:rPr lang="hu-HU" b="1" dirty="0" err="1" smtClean="0"/>
              <a:t>hekker</a:t>
            </a:r>
            <a:r>
              <a:rPr lang="hu-HU" b="1" dirty="0" smtClean="0"/>
              <a:t> támadásokkal szemben</a:t>
            </a:r>
          </a:p>
          <a:p>
            <a:r>
              <a:rPr lang="hu-HU" dirty="0" smtClean="0"/>
              <a:t>Mivel a biztonság a vállalat érdeke, a hálózat védelmére tűzfalat ajánl az internetes támadásokkal szemben. A hálózat internetről történő elérésének szigorítása elengedhetetlen. </a:t>
            </a:r>
          </a:p>
          <a:p>
            <a:r>
              <a:rPr lang="hu-HU" dirty="0" smtClean="0"/>
              <a:t>A szükséges beállításokat adjuk meg a </a:t>
            </a:r>
            <a:r>
              <a:rPr lang="hu-HU" dirty="0" err="1" smtClean="0"/>
              <a:t>Firewall</a:t>
            </a:r>
            <a:r>
              <a:rPr lang="hu-HU" dirty="0" smtClean="0"/>
              <a:t> 1 tűzfalon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772816" y="-171400"/>
            <a:ext cx="8229600" cy="1143000"/>
          </a:xfrm>
        </p:spPr>
        <p:txBody>
          <a:bodyPr/>
          <a:lstStyle/>
          <a:p>
            <a:r>
              <a:rPr lang="hu-HU" dirty="0" smtClean="0"/>
              <a:t>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)#access-list 100 deny </a:t>
            </a:r>
            <a:r>
              <a:rPr lang="en-US" i="1" dirty="0" err="1" smtClean="0"/>
              <a:t>ip</a:t>
            </a:r>
            <a:r>
              <a:rPr lang="en-US" i="1" dirty="0" smtClean="0"/>
              <a:t> any host 209.165.200.225</a:t>
            </a:r>
            <a:endParaRPr lang="hu-HU" i="1" dirty="0" smtClean="0"/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)# access-list 1 permit 192.168.0.0 0.0.255.255</a:t>
            </a:r>
            <a:endParaRPr lang="hu-HU" i="1" dirty="0" smtClean="0"/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)#</a:t>
            </a:r>
            <a:r>
              <a:rPr lang="hu-HU" i="1" dirty="0" smtClean="0"/>
              <a:t>i</a:t>
            </a:r>
            <a:r>
              <a:rPr lang="en-US" i="1" dirty="0" smtClean="0"/>
              <a:t>p </a:t>
            </a:r>
            <a:r>
              <a:rPr lang="en-US" i="1" dirty="0" err="1" smtClean="0"/>
              <a:t>nat</a:t>
            </a:r>
            <a:r>
              <a:rPr lang="en-US" i="1" dirty="0" smtClean="0"/>
              <a:t> inside source list 1 interface FastEthernet0/0 overload</a:t>
            </a:r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)#interface </a:t>
            </a:r>
            <a:r>
              <a:rPr lang="en-US" i="1" dirty="0" err="1" smtClean="0"/>
              <a:t>fastEhternet</a:t>
            </a:r>
            <a:r>
              <a:rPr lang="en-US" i="1" dirty="0" smtClean="0"/>
              <a:t> 0/1</a:t>
            </a:r>
            <a:endParaRPr lang="hu-HU" i="1" dirty="0" smtClean="0"/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-if)#</a:t>
            </a:r>
            <a:r>
              <a:rPr lang="en-US" i="1" dirty="0" err="1" smtClean="0"/>
              <a:t>ip</a:t>
            </a:r>
            <a:r>
              <a:rPr lang="en-US" i="1" dirty="0" smtClean="0"/>
              <a:t> access-group 100 in</a:t>
            </a:r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-if)#</a:t>
            </a:r>
            <a:r>
              <a:rPr lang="en-US" i="1" dirty="0" err="1" smtClean="0"/>
              <a:t>ip</a:t>
            </a:r>
            <a:r>
              <a:rPr lang="en-US" i="1" dirty="0" smtClean="0"/>
              <a:t> </a:t>
            </a:r>
            <a:r>
              <a:rPr lang="en-US" i="1" dirty="0" err="1" smtClean="0"/>
              <a:t>nat</a:t>
            </a:r>
            <a:r>
              <a:rPr lang="en-US" i="1" dirty="0" smtClean="0"/>
              <a:t> outside</a:t>
            </a:r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-if)#exit</a:t>
            </a:r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)#interface </a:t>
            </a:r>
            <a:r>
              <a:rPr lang="en-US" i="1" dirty="0" err="1" smtClean="0"/>
              <a:t>fastEthernet</a:t>
            </a:r>
            <a:r>
              <a:rPr lang="en-US" i="1" dirty="0" smtClean="0"/>
              <a:t> 0/0</a:t>
            </a:r>
          </a:p>
          <a:p>
            <a:pPr>
              <a:buNone/>
            </a:pPr>
            <a:r>
              <a:rPr lang="en-US" i="1" dirty="0" smtClean="0"/>
              <a:t>Router(</a:t>
            </a:r>
            <a:r>
              <a:rPr lang="en-US" i="1" dirty="0" err="1" smtClean="0"/>
              <a:t>config</a:t>
            </a:r>
            <a:r>
              <a:rPr lang="en-US" i="1" dirty="0" smtClean="0"/>
              <a:t>-if)#</a:t>
            </a:r>
            <a:r>
              <a:rPr lang="en-US" i="1" dirty="0" err="1" smtClean="0"/>
              <a:t>ip</a:t>
            </a:r>
            <a:r>
              <a:rPr lang="en-US" i="1" dirty="0" smtClean="0"/>
              <a:t> </a:t>
            </a:r>
            <a:r>
              <a:rPr lang="en-US" i="1" dirty="0" err="1" smtClean="0"/>
              <a:t>nat</a:t>
            </a:r>
            <a:r>
              <a:rPr lang="en-US" i="1" dirty="0" smtClean="0"/>
              <a:t> inside</a:t>
            </a:r>
            <a:endParaRPr lang="hu-HU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u-HU" b="1" dirty="0" smtClean="0"/>
              <a:t>2. szituáció:</a:t>
            </a:r>
          </a:p>
          <a:p>
            <a:r>
              <a:rPr lang="hu-HU" dirty="0" smtClean="0"/>
              <a:t>Most, hogy a teljes hálózat védelme biztosítva van az Internetről kiinduló forgalommal szemben, a kutatási és fejlesztési </a:t>
            </a:r>
            <a:r>
              <a:rPr lang="hu-HU" dirty="0" err="1" smtClean="0"/>
              <a:t>Subnet</a:t>
            </a:r>
            <a:r>
              <a:rPr lang="hu-HU" dirty="0" smtClean="0"/>
              <a:t> C hálózatot kell megvédeni a lehetséges belső hálózatról származó szabálysértések ellen. A kutatási és fejlesztési csoportnak hozzáférésre van szüksége </a:t>
            </a:r>
            <a:r>
              <a:rPr lang="hu-HU" dirty="0" err="1" smtClean="0"/>
              <a:t>Subnet</a:t>
            </a:r>
            <a:r>
              <a:rPr lang="hu-HU" dirty="0" smtClean="0"/>
              <a:t> B hálózathoz és az internethez egyaránt a kutatás vezetéséhez. A "B" alhálózat állomásai számára meg kell akadályozni a hozzáférést a kutatási és fejlesztési csoport alhálózatához. </a:t>
            </a:r>
          </a:p>
          <a:p>
            <a:r>
              <a:rPr lang="hu-HU" dirty="0" smtClean="0"/>
              <a:t>A szükséges beállításokat adjuk meg a </a:t>
            </a:r>
            <a:r>
              <a:rPr lang="hu-HU" dirty="0" err="1" smtClean="0"/>
              <a:t>Firewall</a:t>
            </a:r>
            <a:r>
              <a:rPr lang="hu-HU" dirty="0" smtClean="0"/>
              <a:t> 2 tűzfalon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access-list</a:t>
            </a:r>
            <a:r>
              <a:rPr lang="hu-HU" i="1" dirty="0" smtClean="0"/>
              <a:t> 100 permit 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host</a:t>
            </a:r>
            <a:r>
              <a:rPr lang="hu-HU" i="1" dirty="0" smtClean="0"/>
              <a:t> 192.168.2.10 </a:t>
            </a:r>
            <a:r>
              <a:rPr lang="hu-HU" i="1" dirty="0" err="1" smtClean="0"/>
              <a:t>any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access-list</a:t>
            </a:r>
            <a:r>
              <a:rPr lang="hu-HU" i="1" dirty="0" smtClean="0"/>
              <a:t> 100 permit 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host</a:t>
            </a:r>
            <a:r>
              <a:rPr lang="hu-HU" i="1" dirty="0" smtClean="0"/>
              <a:t> 192.168.1.1 </a:t>
            </a:r>
            <a:r>
              <a:rPr lang="hu-HU" i="1" dirty="0" err="1" smtClean="0"/>
              <a:t>any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access-list</a:t>
            </a:r>
            <a:r>
              <a:rPr lang="hu-HU" i="1" dirty="0" smtClean="0"/>
              <a:t> 100 permit 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host</a:t>
            </a:r>
            <a:r>
              <a:rPr lang="hu-HU" i="1" dirty="0" smtClean="0"/>
              <a:t> 209.165.200.225 </a:t>
            </a:r>
            <a:r>
              <a:rPr lang="hu-HU" i="1" dirty="0" err="1" smtClean="0"/>
              <a:t>any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access-list</a:t>
            </a:r>
            <a:r>
              <a:rPr lang="hu-HU" i="1" dirty="0" smtClean="0"/>
              <a:t> 1 permit 192.168.3.0 0.0.0.255</a:t>
            </a:r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nat</a:t>
            </a:r>
            <a:r>
              <a:rPr lang="hu-HU" i="1" dirty="0" smtClean="0"/>
              <a:t> </a:t>
            </a:r>
            <a:r>
              <a:rPr lang="hu-HU" i="1" dirty="0" err="1" smtClean="0"/>
              <a:t>inside</a:t>
            </a:r>
            <a:r>
              <a:rPr lang="hu-HU" i="1" dirty="0" smtClean="0"/>
              <a:t> </a:t>
            </a:r>
            <a:r>
              <a:rPr lang="hu-HU" i="1" dirty="0" err="1" smtClean="0"/>
              <a:t>source</a:t>
            </a:r>
            <a:r>
              <a:rPr lang="hu-HU" i="1" dirty="0" smtClean="0"/>
              <a:t> </a:t>
            </a:r>
            <a:r>
              <a:rPr lang="hu-HU" i="1" dirty="0" err="1" smtClean="0"/>
              <a:t>list</a:t>
            </a:r>
            <a:r>
              <a:rPr lang="hu-HU" i="1" dirty="0" smtClean="0"/>
              <a:t> 1 </a:t>
            </a:r>
            <a:r>
              <a:rPr lang="hu-HU" i="1" dirty="0" err="1" smtClean="0"/>
              <a:t>interface</a:t>
            </a:r>
            <a:r>
              <a:rPr lang="hu-HU" i="1" dirty="0" smtClean="0"/>
              <a:t> FastEthernet0/1 </a:t>
            </a:r>
            <a:r>
              <a:rPr lang="hu-HU" i="1" dirty="0" err="1" smtClean="0"/>
              <a:t>overload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interface</a:t>
            </a:r>
            <a:r>
              <a:rPr lang="hu-HU" i="1" dirty="0" smtClean="0"/>
              <a:t> fastEthernet0/0</a:t>
            </a:r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config-if</a:t>
            </a:r>
            <a:r>
              <a:rPr lang="hu-HU" i="1" dirty="0" smtClean="0"/>
              <a:t>)#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nat</a:t>
            </a:r>
            <a:r>
              <a:rPr lang="hu-HU" i="1" dirty="0" smtClean="0"/>
              <a:t> </a:t>
            </a:r>
            <a:r>
              <a:rPr lang="hu-HU" i="1" dirty="0" err="1" smtClean="0"/>
              <a:t>inside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config-if</a:t>
            </a:r>
            <a:r>
              <a:rPr lang="hu-HU" i="1" dirty="0" smtClean="0"/>
              <a:t>)#</a:t>
            </a:r>
            <a:r>
              <a:rPr lang="hu-HU" i="1" dirty="0" err="1" smtClean="0"/>
              <a:t>exit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</a:t>
            </a:r>
            <a:r>
              <a:rPr lang="hu-HU" i="1" dirty="0" smtClean="0"/>
              <a:t>)#</a:t>
            </a:r>
            <a:r>
              <a:rPr lang="hu-HU" i="1" dirty="0" err="1" smtClean="0"/>
              <a:t>interface</a:t>
            </a:r>
            <a:r>
              <a:rPr lang="hu-HU" i="1" dirty="0" smtClean="0"/>
              <a:t> fastEthernet0/1</a:t>
            </a:r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config-if</a:t>
            </a:r>
            <a:r>
              <a:rPr lang="hu-HU" i="1" dirty="0" smtClean="0"/>
              <a:t>)#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access-group</a:t>
            </a:r>
            <a:r>
              <a:rPr lang="hu-HU" i="1" dirty="0" smtClean="0"/>
              <a:t> 100 </a:t>
            </a:r>
            <a:r>
              <a:rPr lang="hu-HU" i="1" dirty="0" err="1" smtClean="0"/>
              <a:t>in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Router</a:t>
            </a:r>
            <a:r>
              <a:rPr lang="hu-HU" i="1" dirty="0" smtClean="0"/>
              <a:t>(</a:t>
            </a:r>
            <a:r>
              <a:rPr lang="hu-HU" i="1" dirty="0" err="1" smtClean="0"/>
              <a:t>config-if</a:t>
            </a:r>
            <a:r>
              <a:rPr lang="hu-HU" i="1" dirty="0" smtClean="0"/>
              <a:t>)#</a:t>
            </a:r>
            <a:r>
              <a:rPr lang="hu-HU" i="1" dirty="0" err="1" smtClean="0"/>
              <a:t>ip</a:t>
            </a:r>
            <a:r>
              <a:rPr lang="hu-HU" i="1" dirty="0" smtClean="0"/>
              <a:t> </a:t>
            </a:r>
            <a:r>
              <a:rPr lang="hu-HU" i="1" dirty="0" err="1" smtClean="0"/>
              <a:t>nat</a:t>
            </a:r>
            <a:r>
              <a:rPr lang="hu-HU" i="1" dirty="0" smtClean="0"/>
              <a:t> </a:t>
            </a:r>
            <a:r>
              <a:rPr lang="hu-HU" i="1" dirty="0" err="1" smtClean="0"/>
              <a:t>outside</a:t>
            </a:r>
            <a:endParaRPr lang="hu-HU" i="1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-2772816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Parancsok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 smtClean="0"/>
              <a:t>Tűzfal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640960" cy="55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Jegyzőkönyvhöz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http://www.cisco.com/en/US/tech/tk648/tk361/technologies_configuration_example09186a0080100548.shtml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http://www.cisco.com/en/US/tech/tk648/tk361/technologies_tech_note09186a0080094e77.shtml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http://blog.szollosi.net/index.php/2008/09/23/cisco-natpat/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276872"/>
            <a:ext cx="7812360" cy="2376264"/>
          </a:xfrm>
        </p:spPr>
        <p:txBody>
          <a:bodyPr>
            <a:normAutofit fontScale="32500" lnSpcReduction="20000"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algn="ctr">
              <a:buNone/>
            </a:pPr>
            <a:r>
              <a:rPr lang="hu-HU" sz="13500" b="1" dirty="0" smtClean="0">
                <a:latin typeface="Comic Sans MS" pitchFamily="66" charset="0"/>
              </a:rPr>
              <a:t>Sikeres vizsgaidőszakot mindenkinek!</a:t>
            </a:r>
            <a:endParaRPr lang="hu-HU" sz="135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kell a tűzfal?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smtClean="0"/>
              <a:t>Csomagszűrés</a:t>
            </a:r>
            <a:r>
              <a:rPr lang="hu-HU" dirty="0" smtClean="0"/>
              <a:t> - az IP vagy </a:t>
            </a:r>
            <a:r>
              <a:rPr lang="hu-HU" dirty="0" err="1" smtClean="0"/>
              <a:t>MAC-cím</a:t>
            </a:r>
            <a:r>
              <a:rPr lang="hu-HU" dirty="0" smtClean="0"/>
              <a:t> alapján akadályozza meg vagy engedélyezi a hozzáférést.</a:t>
            </a:r>
          </a:p>
          <a:p>
            <a:r>
              <a:rPr lang="hu-HU" b="1" dirty="0" smtClean="0"/>
              <a:t>Alkalmazás/Webhely szűrés </a:t>
            </a:r>
            <a:r>
              <a:rPr lang="hu-HU" dirty="0" smtClean="0"/>
              <a:t>- Az alkalmazás alapján akadályozza meg vagy engedélyezi a hozzáférést. A </a:t>
            </a:r>
            <a:r>
              <a:rPr lang="hu-HU" dirty="0" err="1" smtClean="0"/>
              <a:t>webhelyek</a:t>
            </a:r>
            <a:r>
              <a:rPr lang="hu-HU" dirty="0" smtClean="0"/>
              <a:t>, egy meghatározott weblap URL címe vagy kulcsszavak alapján blokkolhatók.</a:t>
            </a:r>
          </a:p>
          <a:p>
            <a:r>
              <a:rPr lang="hu-HU" b="1" dirty="0" smtClean="0"/>
              <a:t>Állapot-alapú csomagvizsgálat </a:t>
            </a:r>
            <a:r>
              <a:rPr lang="hu-HU" dirty="0" smtClean="0"/>
              <a:t>(</a:t>
            </a:r>
            <a:r>
              <a:rPr lang="hu-HU" dirty="0" err="1" smtClean="0"/>
              <a:t>Stateful</a:t>
            </a:r>
            <a:r>
              <a:rPr lang="hu-HU" dirty="0" smtClean="0"/>
              <a:t> </a:t>
            </a:r>
            <a:r>
              <a:rPr lang="hu-HU" dirty="0" err="1" smtClean="0"/>
              <a:t>Packet</a:t>
            </a:r>
            <a:r>
              <a:rPr lang="hu-HU" dirty="0" smtClean="0"/>
              <a:t> </a:t>
            </a:r>
            <a:r>
              <a:rPr lang="hu-HU" dirty="0" err="1" smtClean="0"/>
              <a:t>Inspection</a:t>
            </a:r>
            <a:r>
              <a:rPr lang="hu-HU" dirty="0" smtClean="0"/>
              <a:t>, SPI) - A </a:t>
            </a:r>
            <a:r>
              <a:rPr lang="hu-HU" dirty="0" err="1" smtClean="0"/>
              <a:t>bejővő</a:t>
            </a:r>
            <a:r>
              <a:rPr lang="hu-HU" dirty="0" smtClean="0"/>
              <a:t> csomagok csak a belső hálózat állomásairól kezdeményezett kérések válaszcsomagjai lehetnek. A nem kívánatos csomagokat külön engedély hiányában kiszűri. Az SPI felismerhet és kiszűrhet bizonyos típusú támadásokat is (pl.: </a:t>
            </a:r>
            <a:r>
              <a:rPr lang="hu-HU" dirty="0" err="1" smtClean="0"/>
              <a:t>DoS</a:t>
            </a:r>
            <a:r>
              <a:rPr lang="hu-HU" dirty="0" smtClean="0"/>
              <a:t>).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Tűzfal 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hu-HU" sz="2600" b="1" dirty="0" smtClean="0"/>
              <a:t>Eszköz-alapú tűzfal </a:t>
            </a:r>
            <a:r>
              <a:rPr lang="hu-HU" sz="2600" dirty="0" smtClean="0"/>
              <a:t>- az eszköz-alapú tűzfal egy biztonsági készülékként ismert célhardverbe van beépítve. </a:t>
            </a:r>
          </a:p>
          <a:p>
            <a:r>
              <a:rPr lang="hu-HU" sz="2600" b="1" dirty="0" smtClean="0"/>
              <a:t>Kiszolgáló-alapú tűzfal </a:t>
            </a:r>
            <a:r>
              <a:rPr lang="hu-HU" sz="2600" dirty="0" smtClean="0"/>
              <a:t>- a kiszolgáló-alapú tűzfal egy tűzfalalkalmazás, amely valamilyen hálózati operációs rendszer alatt fut (Network OS: UNIX, Windows, Novell).</a:t>
            </a:r>
          </a:p>
          <a:p>
            <a:r>
              <a:rPr lang="hu-HU" sz="2600" b="1" dirty="0" smtClean="0"/>
              <a:t>Integrált tűzfal </a:t>
            </a:r>
            <a:r>
              <a:rPr lang="hu-HU" sz="2600" dirty="0" smtClean="0"/>
              <a:t>- az integrált tűzfal egy meglevő eszköz (pl.: forgalomirányító) tűzfalszolgáltatással kiegészítve.</a:t>
            </a:r>
          </a:p>
          <a:p>
            <a:r>
              <a:rPr lang="hu-HU" sz="2600" b="1" dirty="0" smtClean="0"/>
              <a:t>Személyes tűzfal </a:t>
            </a:r>
            <a:r>
              <a:rPr lang="hu-HU" sz="2600" dirty="0" smtClean="0"/>
              <a:t>- a személyes tűzfal a munkaállomáson helyezkedik el, nem LAN megvalósításra tervezték. Lehet az operációs rendszer beépített szolgáltatása, vagy származhat külső gyártótól is.</a:t>
            </a:r>
            <a:endParaRPr lang="hu-H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tűzfal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Demilitarizált zóna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A demilitarizált zóna kifejezés a hadseregtől lett kölcsönözve, ahol a DMZ két haderő között kijelölt olyan terület, ahol tilos katonai tevékenység folytatása. A számítógépes hálózatok világában a DMZ a hálózat egy olyan területére vonatkozik, mely mind a belső, mind a külső felhasználók számára hozzáférhető. Biztonságosabb, mint a külső hálózat de nem olyan biztonságos, mint a belső hálózat. A belső hálózatot, a </a:t>
            </a:r>
            <a:r>
              <a:rPr lang="hu-HU" dirty="0" err="1" smtClean="0"/>
              <a:t>DMZ-t</a:t>
            </a:r>
            <a:r>
              <a:rPr lang="hu-HU" dirty="0" smtClean="0"/>
              <a:t> és a külső hálózatot egy vagy több tűzfallal különítik el. A nyilvános hozzáférésű webkiszolgálókat gyakran a </a:t>
            </a:r>
            <a:r>
              <a:rPr lang="hu-HU" dirty="0" err="1" smtClean="0"/>
              <a:t>DMZ-ben</a:t>
            </a:r>
            <a:r>
              <a:rPr lang="hu-HU" dirty="0" smtClean="0"/>
              <a:t> helyezik el.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Egy tűzfalas konfiguráció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124744"/>
            <a:ext cx="6332278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Két tűzfalas konfiguráció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851439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tűzfal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46461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1100</Words>
  <Application>Microsoft Office PowerPoint</Application>
  <PresentationFormat>Diavetítés a képernyőre (4:3 oldalarány)</PresentationFormat>
  <Paragraphs>120</Paragraphs>
  <Slides>21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13. gyakorlat</vt:lpstr>
      <vt:lpstr>Tűzfal</vt:lpstr>
      <vt:lpstr>Miért kell a tűzfal?</vt:lpstr>
      <vt:lpstr>Tűzfal típusok</vt:lpstr>
      <vt:lpstr>A tűzfal használata</vt:lpstr>
      <vt:lpstr>Demilitarizált zóna</vt:lpstr>
      <vt:lpstr>Egy tűzfalas konfiguráció</vt:lpstr>
      <vt:lpstr>Két tűzfalas konfiguráció</vt:lpstr>
      <vt:lpstr>A tűzfal felépítése</vt:lpstr>
      <vt:lpstr>Tűzfal konfigurálás</vt:lpstr>
      <vt:lpstr>Gyakorlati szabályok például</vt:lpstr>
      <vt:lpstr>ACL parancsok</vt:lpstr>
      <vt:lpstr>Csomag típusok</vt:lpstr>
      <vt:lpstr>ACL címzések</vt:lpstr>
      <vt:lpstr>Gyakorlati példa</vt:lpstr>
      <vt:lpstr>PowerPoint bemutató</vt:lpstr>
      <vt:lpstr>Parancsok</vt:lpstr>
      <vt:lpstr>PowerPoint bemutató</vt:lpstr>
      <vt:lpstr>PowerPoint bemutató</vt:lpstr>
      <vt:lpstr>Jegyzőkönyvhöz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gyakorlat</dc:title>
  <cp:lastModifiedBy>Krisspackard</cp:lastModifiedBy>
  <cp:revision>37</cp:revision>
  <dcterms:modified xsi:type="dcterms:W3CDTF">2014-05-03T12:18:07Z</dcterms:modified>
</cp:coreProperties>
</file>